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57" r:id="rId2"/>
    <p:sldId id="271" r:id="rId3"/>
    <p:sldId id="273" r:id="rId4"/>
    <p:sldId id="272" r:id="rId5"/>
    <p:sldId id="274" r:id="rId6"/>
    <p:sldId id="282" r:id="rId7"/>
    <p:sldId id="275" r:id="rId8"/>
    <p:sldId id="295" r:id="rId9"/>
    <p:sldId id="276" r:id="rId10"/>
    <p:sldId id="287" r:id="rId11"/>
    <p:sldId id="266" r:id="rId12"/>
    <p:sldId id="283" r:id="rId13"/>
    <p:sldId id="285" r:id="rId14"/>
    <p:sldId id="294" r:id="rId15"/>
    <p:sldId id="284" r:id="rId16"/>
    <p:sldId id="267" r:id="rId17"/>
    <p:sldId id="292" r:id="rId18"/>
    <p:sldId id="293" r:id="rId19"/>
    <p:sldId id="288" r:id="rId20"/>
    <p:sldId id="289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>
        <p:scale>
          <a:sx n="82" d="100"/>
          <a:sy n="82" d="100"/>
        </p:scale>
        <p:origin x="1656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EE85B-B0A1-49C9-BDF9-88C8C27B885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A21A3-016D-48E2-AECE-AEA896C0285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553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the digital transformation is accelerating it is becoming difficult to maintain focus and motivation using a traditional online learning method.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A21A3-016D-48E2-AECE-AEA896C0285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381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072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15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141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63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506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13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309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086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826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131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669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E7AD-3CA4-49EE-98F8-D8C6DEAD4870}" type="datetimeFigureOut">
              <a:rPr lang="de-CH" smtClean="0"/>
              <a:t>03.11.2019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D1F3E-EE8F-4B84-AB7D-E61FEB1FC85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371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abs/10.1080/03075079.2019.160992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77A5C-FFCF-400A-A2EF-C670A41E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3" y="-1"/>
            <a:ext cx="2072159" cy="20721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E515F9-A15F-4E98-BE2B-F280727F6201}"/>
              </a:ext>
            </a:extLst>
          </p:cNvPr>
          <p:cNvSpPr/>
          <p:nvPr/>
        </p:nvSpPr>
        <p:spPr>
          <a:xfrm>
            <a:off x="0" y="0"/>
            <a:ext cx="12192000" cy="25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AA8A1-85C8-4D71-B1CB-8B725931D415}"/>
              </a:ext>
            </a:extLst>
          </p:cNvPr>
          <p:cNvSpPr txBox="1"/>
          <p:nvPr/>
        </p:nvSpPr>
        <p:spPr>
          <a:xfrm>
            <a:off x="1166069" y="2197993"/>
            <a:ext cx="354854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500" b="1" dirty="0"/>
              <a:t>26.4 million</a:t>
            </a:r>
          </a:p>
        </p:txBody>
      </p:sp>
    </p:spTree>
    <p:extLst>
      <p:ext uri="{BB962C8B-B14F-4D97-AF65-F5344CB8AC3E}">
        <p14:creationId xmlns:p14="http://schemas.microsoft.com/office/powerpoint/2010/main" val="4089573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2">
            <a:hlinkClick r:id="" action="ppaction://media"/>
            <a:extLst>
              <a:ext uri="{FF2B5EF4-FFF2-40B4-BE49-F238E27FC236}">
                <a16:creationId xmlns:a16="http://schemas.microsoft.com/office/drawing/2014/main" id="{D0DAE634-1E49-4390-85CC-3D2AE07EC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7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77A5C-FFCF-400A-A2EF-C670A41E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3" y="-1"/>
            <a:ext cx="1568819" cy="1568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AA2A2-D524-4809-987D-575E355F5D0B}"/>
              </a:ext>
            </a:extLst>
          </p:cNvPr>
          <p:cNvSpPr txBox="1"/>
          <p:nvPr/>
        </p:nvSpPr>
        <p:spPr>
          <a:xfrm>
            <a:off x="654341" y="1568818"/>
            <a:ext cx="3548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Next steps: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Chatbot functionality</a:t>
            </a:r>
          </a:p>
          <a:p>
            <a:pPr marL="285750" indent="-285750">
              <a:buFontTx/>
              <a:buChar char="-"/>
            </a:pPr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Speech recognition</a:t>
            </a:r>
          </a:p>
          <a:p>
            <a:pPr marL="285750" indent="-285750">
              <a:buFontTx/>
              <a:buChar char="-"/>
            </a:pPr>
            <a:endParaRPr lang="en-AU" dirty="0"/>
          </a:p>
          <a:p>
            <a:pPr marL="285750" indent="-285750">
              <a:buFontTx/>
              <a:buChar char="-"/>
            </a:pPr>
            <a:r>
              <a:rPr lang="en-US" dirty="0"/>
              <a:t>Peer-to-peer feedback</a:t>
            </a:r>
            <a:endParaRPr lang="en-AU" dirty="0"/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User competitions with rewards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515F9-A15F-4E98-BE2B-F280727F6201}"/>
              </a:ext>
            </a:extLst>
          </p:cNvPr>
          <p:cNvSpPr/>
          <p:nvPr/>
        </p:nvSpPr>
        <p:spPr>
          <a:xfrm>
            <a:off x="0" y="0"/>
            <a:ext cx="12192000" cy="25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170" name="Picture 2" descr="Image result for next steps">
            <a:extLst>
              <a:ext uri="{FF2B5EF4-FFF2-40B4-BE49-F238E27FC236}">
                <a16:creationId xmlns:a16="http://schemas.microsoft.com/office/drawing/2014/main" id="{9651C551-B13F-49F3-9F37-961F37C07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35" y="943707"/>
            <a:ext cx="4063512" cy="40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9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7A342A-B84B-8D42-8A0B-5D0CA00F0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50" t="3583" b="17612"/>
          <a:stretch/>
        </p:blipFill>
        <p:spPr>
          <a:xfrm>
            <a:off x="862869" y="299692"/>
            <a:ext cx="8221826" cy="54045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2C491F-B5D9-B947-939E-C4EB1F4EBDB1}"/>
              </a:ext>
            </a:extLst>
          </p:cNvPr>
          <p:cNvSpPr/>
          <p:nvPr/>
        </p:nvSpPr>
        <p:spPr>
          <a:xfrm>
            <a:off x="0" y="6554964"/>
            <a:ext cx="9601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https://www.tandfonline.com/doi/abs/10.1080/03075079.2019.1609924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60304-69F6-3749-9C07-C169B457C64D}"/>
              </a:ext>
            </a:extLst>
          </p:cNvPr>
          <p:cNvSpPr txBox="1"/>
          <p:nvPr/>
        </p:nvSpPr>
        <p:spPr>
          <a:xfrm>
            <a:off x="-152724" y="-1603015"/>
            <a:ext cx="121920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 dirty="0" err="1"/>
              <a:t>maximise</a:t>
            </a:r>
            <a:r>
              <a:rPr lang="en-US" dirty="0"/>
              <a:t> the learning effect through practical engagement through solution discovery by creating real-world implementations of the learning topics.</a:t>
            </a:r>
          </a:p>
          <a:p>
            <a:pPr marL="285750" indent="-285750" fontAlgn="base">
              <a:buFontTx/>
              <a:buChar char="-"/>
            </a:pPr>
            <a:r>
              <a:rPr lang="en-US" dirty="0"/>
              <a:t>the system does not enforce a single correct solution</a:t>
            </a:r>
          </a:p>
          <a:p>
            <a:pPr marL="285750" indent="-285750" fontAlgn="base">
              <a:buFontTx/>
              <a:buChar char="-"/>
            </a:pPr>
            <a:r>
              <a:rPr lang="en-US" dirty="0"/>
              <a:t>success will be demonstrated by the actual deployment of the developed application</a:t>
            </a:r>
          </a:p>
          <a:p>
            <a:pPr marL="285750" indent="-285750" fontAlgn="base">
              <a:buFontTx/>
              <a:buChar char="-"/>
            </a:pPr>
            <a:r>
              <a:rPr lang="en-US" dirty="0"/>
              <a:t>statistics (</a:t>
            </a:r>
            <a:r>
              <a:rPr lang="en-US" dirty="0" err="1"/>
              <a:t>tbd</a:t>
            </a:r>
            <a:r>
              <a:rPr lang="en-US" dirty="0"/>
              <a:t>) will be shown. May include statistics on speed of achievement, interaction with others, quality of code etc.</a:t>
            </a:r>
          </a:p>
        </p:txBody>
      </p:sp>
    </p:spTree>
    <p:extLst>
      <p:ext uri="{BB962C8B-B14F-4D97-AF65-F5344CB8AC3E}">
        <p14:creationId xmlns:p14="http://schemas.microsoft.com/office/powerpoint/2010/main" val="253477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77A5C-FFCF-400A-A2EF-C670A41EB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3" y="-1"/>
            <a:ext cx="1568819" cy="1568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AA2A2-D524-4809-987D-575E355F5D0B}"/>
              </a:ext>
            </a:extLst>
          </p:cNvPr>
          <p:cNvSpPr txBox="1"/>
          <p:nvPr/>
        </p:nvSpPr>
        <p:spPr>
          <a:xfrm>
            <a:off x="654341" y="1568818"/>
            <a:ext cx="354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Competitor landscape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515F9-A15F-4E98-BE2B-F280727F6201}"/>
              </a:ext>
            </a:extLst>
          </p:cNvPr>
          <p:cNvSpPr/>
          <p:nvPr/>
        </p:nvSpPr>
        <p:spPr>
          <a:xfrm>
            <a:off x="0" y="0"/>
            <a:ext cx="12192000" cy="25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050" name="Picture 2" descr="https://slack-imgs.com/?c=1&amp;o1=ro&amp;url=https%3A%2F%2Fres.cloudinary.com%2Fdg3gyk0gu%2Fimage%2Fupload%2Fv1566948117%2Ftranscript-images%2FEggo_Notext.png">
            <a:extLst>
              <a:ext uri="{FF2B5EF4-FFF2-40B4-BE49-F238E27FC236}">
                <a16:creationId xmlns:a16="http://schemas.microsoft.com/office/drawing/2014/main" id="{78D56F53-997C-4B39-8588-A1C5C5574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56216" y="3352158"/>
            <a:ext cx="1079567" cy="111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lack-imgs.com/?c=1&amp;o1=ro&amp;url=https%3A%2F%2Fscrimba.com%2Fstatic%2Fart%2Fmaincover.png">
            <a:extLst>
              <a:ext uri="{FF2B5EF4-FFF2-40B4-BE49-F238E27FC236}">
                <a16:creationId xmlns:a16="http://schemas.microsoft.com/office/drawing/2014/main" id="{14D4E405-DD30-4E08-8973-8D495D44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3" y="2105683"/>
            <a:ext cx="1910014" cy="95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lack-imgs.com/?c=1&amp;o1=ro&amp;url=https%3A%2F%2Fbento.io%2Fstatic%2Fimg%2Fshared%2Fsocial%2Ftwitter%2Fcard.png">
            <a:extLst>
              <a:ext uri="{FF2B5EF4-FFF2-40B4-BE49-F238E27FC236}">
                <a16:creationId xmlns:a16="http://schemas.microsoft.com/office/drawing/2014/main" id="{47AF0984-BB75-431F-841C-F8AA123A5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67" y="2083004"/>
            <a:ext cx="1750595" cy="93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codecademy logo">
            <a:extLst>
              <a:ext uri="{FF2B5EF4-FFF2-40B4-BE49-F238E27FC236}">
                <a16:creationId xmlns:a16="http://schemas.microsoft.com/office/drawing/2014/main" id="{1D0785FA-ABCC-416E-A600-501182A4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52" y="2105684"/>
            <a:ext cx="1819061" cy="95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coursera logo">
            <a:extLst>
              <a:ext uri="{FF2B5EF4-FFF2-40B4-BE49-F238E27FC236}">
                <a16:creationId xmlns:a16="http://schemas.microsoft.com/office/drawing/2014/main" id="{25CAA722-80DA-4F4B-A734-39B355BF1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509" y="3792163"/>
            <a:ext cx="2156661" cy="56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udemy logo">
            <a:extLst>
              <a:ext uri="{FF2B5EF4-FFF2-40B4-BE49-F238E27FC236}">
                <a16:creationId xmlns:a16="http://schemas.microsoft.com/office/drawing/2014/main" id="{B197685C-1655-4E0D-807C-DC8AD58D5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9" y="3480725"/>
            <a:ext cx="2254490" cy="118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khanacademy logo">
            <a:extLst>
              <a:ext uri="{FF2B5EF4-FFF2-40B4-BE49-F238E27FC236}">
                <a16:creationId xmlns:a16="http://schemas.microsoft.com/office/drawing/2014/main" id="{4A838A5E-9AC8-4F53-AA1C-361BAEC8F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01" y="1938150"/>
            <a:ext cx="2793596" cy="79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udacity logo">
            <a:extLst>
              <a:ext uri="{FF2B5EF4-FFF2-40B4-BE49-F238E27FC236}">
                <a16:creationId xmlns:a16="http://schemas.microsoft.com/office/drawing/2014/main" id="{CB7367C3-0CEE-425A-976A-A7BE71300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58" y="3480725"/>
            <a:ext cx="1957668" cy="102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digital transformation">
            <a:extLst>
              <a:ext uri="{FF2B5EF4-FFF2-40B4-BE49-F238E27FC236}">
                <a16:creationId xmlns:a16="http://schemas.microsoft.com/office/drawing/2014/main" id="{A65449D1-C792-403A-87ED-2309CEFF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52" y="4814059"/>
            <a:ext cx="2785696" cy="139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25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A9E59-06B4-4BCA-84EB-EA132EB14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164"/>
            <a:ext cx="12192000" cy="6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16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060304-69F6-3749-9C07-C169B457C64D}"/>
              </a:ext>
            </a:extLst>
          </p:cNvPr>
          <p:cNvSpPr txBox="1"/>
          <p:nvPr/>
        </p:nvSpPr>
        <p:spPr>
          <a:xfrm>
            <a:off x="152400" y="955342"/>
            <a:ext cx="2313709" cy="374134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Problem</a:t>
            </a:r>
          </a:p>
          <a:p>
            <a:pPr marL="136525" indent="-136525">
              <a:buFontTx/>
              <a:buChar char="-"/>
            </a:pPr>
            <a:r>
              <a:rPr lang="en-US" dirty="0"/>
              <a:t>90% of participants don’t finish</a:t>
            </a:r>
          </a:p>
          <a:p>
            <a:pPr marL="136525" indent="-136525">
              <a:buFontTx/>
              <a:buChar char="-"/>
              <a:tabLst>
                <a:tab pos="1420813" algn="l"/>
              </a:tabLst>
            </a:pPr>
            <a:r>
              <a:rPr lang="en-US" dirty="0"/>
              <a:t>applicability to real world setting</a:t>
            </a:r>
          </a:p>
          <a:p>
            <a:pPr>
              <a:tabLst>
                <a:tab pos="1420813" algn="l"/>
              </a:tabLst>
            </a:pP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Existing alternatives</a:t>
            </a:r>
            <a:endParaRPr lang="en-US" dirty="0"/>
          </a:p>
          <a:p>
            <a:pPr marL="136525" indent="-136525">
              <a:buFontTx/>
              <a:buChar char="-"/>
              <a:tabLst>
                <a:tab pos="1420813" algn="l"/>
              </a:tabLst>
            </a:pPr>
            <a:r>
              <a:rPr lang="en-US" dirty="0"/>
              <a:t>many offerings but lacking real world rollout of the developed solution</a:t>
            </a:r>
          </a:p>
          <a:p>
            <a:endParaRPr lang="en-US" b="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A4D67-B4B8-8F40-83DD-6F9C9C7E96D8}"/>
              </a:ext>
            </a:extLst>
          </p:cNvPr>
          <p:cNvSpPr txBox="1"/>
          <p:nvPr/>
        </p:nvSpPr>
        <p:spPr>
          <a:xfrm>
            <a:off x="53143" y="-1140147"/>
            <a:ext cx="11891750" cy="9553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numCol="1" rtlCol="0">
            <a:noAutofit/>
          </a:bodyPr>
          <a:lstStyle/>
          <a:p>
            <a:r>
              <a:rPr lang="en-US" dirty="0"/>
              <a:t>we propose a 2-sided marketplace where learners can join actual projects and apply the learned skills to help create and deploy an actual real-world application. This can then be used as a first portfolio project demonstrating the learner's acquired skills. A lean canvas and the conversations we’ve had show that the initial idea makes sense.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5664D-7285-9B49-9787-3E810AFDD698}"/>
              </a:ext>
            </a:extLst>
          </p:cNvPr>
          <p:cNvSpPr txBox="1"/>
          <p:nvPr/>
        </p:nvSpPr>
        <p:spPr>
          <a:xfrm>
            <a:off x="2553268" y="955342"/>
            <a:ext cx="2313710" cy="374134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</a:t>
            </a:r>
          </a:p>
          <a:p>
            <a:pPr marL="136525" indent="-136525">
              <a:buFontTx/>
              <a:buChar char="-"/>
            </a:pPr>
            <a:r>
              <a:rPr lang="en-US" dirty="0"/>
              <a:t>online education platform</a:t>
            </a:r>
          </a:p>
          <a:p>
            <a:pPr marL="136525" indent="-136525">
              <a:buFontTx/>
              <a:buChar char="-"/>
            </a:pPr>
            <a:r>
              <a:rPr lang="en-US" dirty="0"/>
              <a:t>“Ill structured problems”</a:t>
            </a:r>
          </a:p>
          <a:p>
            <a:pPr marL="136525" indent="-136525">
              <a:buFontTx/>
              <a:buChar char="-"/>
            </a:pPr>
            <a:r>
              <a:rPr lang="en-US" dirty="0"/>
              <a:t>two sided marketplace: </a:t>
            </a:r>
            <a:br>
              <a:rPr lang="en-US" dirty="0"/>
            </a:br>
            <a:r>
              <a:rPr lang="en-US" dirty="0"/>
              <a:t>+ challengers</a:t>
            </a:r>
            <a:br>
              <a:rPr lang="en-US" dirty="0"/>
            </a:br>
            <a:r>
              <a:rPr lang="en-US" dirty="0"/>
              <a:t>+ learners</a:t>
            </a:r>
          </a:p>
          <a:p>
            <a:endParaRPr lang="en-US" b="0" dirty="0">
              <a:effectLst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 metrics</a:t>
            </a:r>
          </a:p>
          <a:p>
            <a:pPr marL="136525" indent="-136525">
              <a:buFontTx/>
              <a:buChar char="-"/>
            </a:pPr>
            <a:r>
              <a:rPr lang="en-US" dirty="0"/>
              <a:t>ratings</a:t>
            </a:r>
          </a:p>
          <a:p>
            <a:pPr marL="136525" indent="-136525">
              <a:buFontTx/>
              <a:buChar char="-"/>
            </a:pPr>
            <a:r>
              <a:rPr lang="en-US" dirty="0"/>
              <a:t>completion rates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CC07-1062-D143-9A05-E0B7C5281B82}"/>
              </a:ext>
            </a:extLst>
          </p:cNvPr>
          <p:cNvSpPr txBox="1"/>
          <p:nvPr/>
        </p:nvSpPr>
        <p:spPr>
          <a:xfrm>
            <a:off x="4954137" y="955342"/>
            <a:ext cx="2313710" cy="374134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Unique value proposition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marketplace keeps engagement</a:t>
            </a:r>
            <a:endParaRPr lang="en-US" b="0" dirty="0">
              <a:effectLst/>
            </a:endParaRPr>
          </a:p>
          <a:p>
            <a:endParaRPr lang="en-US" b="0" dirty="0">
              <a:effectLst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 level concept</a:t>
            </a:r>
          </a:p>
          <a:p>
            <a:pPr marL="285750" indent="-285750">
              <a:buFontTx/>
              <a:buChar char="-"/>
            </a:pPr>
            <a:r>
              <a:rPr lang="en-US" dirty="0"/>
              <a:t>educational offerings with real-world applications provided by crowd contributions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FCECE-0214-6D4B-8153-8345BFD1D4B4}"/>
              </a:ext>
            </a:extLst>
          </p:cNvPr>
          <p:cNvSpPr txBox="1"/>
          <p:nvPr/>
        </p:nvSpPr>
        <p:spPr>
          <a:xfrm>
            <a:off x="7355006" y="955342"/>
            <a:ext cx="2313710" cy="374134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Unfair advantage</a:t>
            </a:r>
          </a:p>
          <a:p>
            <a:pPr marL="179388" indent="-179388">
              <a:buFontTx/>
              <a:buChar char="-"/>
            </a:pPr>
            <a:r>
              <a:rPr lang="en-US" dirty="0"/>
              <a:t>Accenture’s reach</a:t>
            </a:r>
            <a:endParaRPr lang="en-US" b="0" dirty="0">
              <a:effectLst/>
            </a:endParaRPr>
          </a:p>
          <a:p>
            <a:endParaRPr lang="en-US" b="0" dirty="0">
              <a:effectLst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Channels</a:t>
            </a:r>
          </a:p>
          <a:p>
            <a:r>
              <a:rPr lang="en-US" dirty="0"/>
              <a:t>- bring in your own team participants</a:t>
            </a:r>
          </a:p>
          <a:p>
            <a:pPr marL="179388" indent="-179388">
              <a:buFontTx/>
              <a:buChar char="-"/>
            </a:pPr>
            <a:r>
              <a:rPr lang="en-US" dirty="0"/>
              <a:t>Accenture, influencer marketing, affiliates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85509-4A94-844E-ACF1-8E7C27704839}"/>
              </a:ext>
            </a:extLst>
          </p:cNvPr>
          <p:cNvSpPr txBox="1"/>
          <p:nvPr/>
        </p:nvSpPr>
        <p:spPr>
          <a:xfrm>
            <a:off x="9755874" y="955342"/>
            <a:ext cx="2313710" cy="374134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Customer segment</a:t>
            </a:r>
          </a:p>
          <a:p>
            <a:pPr marL="136525" indent="-136525">
              <a:buFontTx/>
              <a:buChar char="-"/>
            </a:pPr>
            <a:r>
              <a:rPr lang="en-US" dirty="0"/>
              <a:t>skill updates for tech consulting employees</a:t>
            </a:r>
          </a:p>
          <a:p>
            <a:pPr marL="136525" indent="-136525">
              <a:buFontTx/>
              <a:buChar char="-"/>
            </a:pPr>
            <a:r>
              <a:rPr lang="en-US" dirty="0"/>
              <a:t>new hires </a:t>
            </a:r>
          </a:p>
          <a:p>
            <a:endParaRPr lang="en-US" b="0" dirty="0">
              <a:effectLst/>
            </a:endParaRPr>
          </a:p>
          <a:p>
            <a:pPr marL="136525" indent="-136525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early adopters</a:t>
            </a:r>
          </a:p>
          <a:p>
            <a:pPr marL="136525" indent="-136525">
              <a:buFontTx/>
              <a:buChar char="-"/>
            </a:pPr>
            <a:r>
              <a:rPr lang="en-US" dirty="0"/>
              <a:t>internal workforce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2666B-0CA2-A743-8726-70D5D1808ECA}"/>
              </a:ext>
            </a:extLst>
          </p:cNvPr>
          <p:cNvSpPr txBox="1"/>
          <p:nvPr/>
        </p:nvSpPr>
        <p:spPr>
          <a:xfrm>
            <a:off x="152400" y="4793672"/>
            <a:ext cx="5846618" cy="10047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Cost structure</a:t>
            </a:r>
          </a:p>
          <a:p>
            <a:r>
              <a:rPr lang="en-US" dirty="0"/>
              <a:t>- operation of a mobile/web platform</a:t>
            </a:r>
            <a:endParaRPr lang="en-US" b="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39887A-04E9-2448-8467-07444E2653AC}"/>
              </a:ext>
            </a:extLst>
          </p:cNvPr>
          <p:cNvSpPr txBox="1"/>
          <p:nvPr/>
        </p:nvSpPr>
        <p:spPr>
          <a:xfrm>
            <a:off x="6096001" y="4793672"/>
            <a:ext cx="5973584" cy="10047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Revenue streams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effectLst/>
              </a:rPr>
              <a:t>subscriptions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effectLst/>
              </a:rPr>
              <a:t>licenses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9DEBF-F52E-F049-B6E5-516273E25A11}"/>
              </a:ext>
            </a:extLst>
          </p:cNvPr>
          <p:cNvSpPr txBox="1"/>
          <p:nvPr/>
        </p:nvSpPr>
        <p:spPr>
          <a:xfrm>
            <a:off x="53143" y="263236"/>
            <a:ext cx="11988732" cy="595126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r>
              <a:rPr lang="en-US" sz="3200" dirty="0"/>
              <a:t>Lean Canvas analysis</a:t>
            </a:r>
          </a:p>
        </p:txBody>
      </p:sp>
    </p:spTree>
    <p:extLst>
      <p:ext uri="{BB962C8B-B14F-4D97-AF65-F5344CB8AC3E}">
        <p14:creationId xmlns:p14="http://schemas.microsoft.com/office/powerpoint/2010/main" val="739484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77A5C-FFCF-400A-A2EF-C670A41E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3" y="-1"/>
            <a:ext cx="1568819" cy="15688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E515F9-A15F-4E98-BE2B-F280727F6201}"/>
              </a:ext>
            </a:extLst>
          </p:cNvPr>
          <p:cNvSpPr/>
          <p:nvPr/>
        </p:nvSpPr>
        <p:spPr>
          <a:xfrm>
            <a:off x="0" y="0"/>
            <a:ext cx="12192000" cy="25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9538F-CBF5-4E6D-81D6-E59365E24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612" y="1179737"/>
            <a:ext cx="9563878" cy="5379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AA2A2-D524-4809-987D-575E355F5D0B}"/>
              </a:ext>
            </a:extLst>
          </p:cNvPr>
          <p:cNvSpPr txBox="1"/>
          <p:nvPr/>
        </p:nvSpPr>
        <p:spPr>
          <a:xfrm>
            <a:off x="654341" y="1568818"/>
            <a:ext cx="354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multidisciplinary team: </a:t>
            </a:r>
          </a:p>
        </p:txBody>
      </p:sp>
    </p:spTree>
    <p:extLst>
      <p:ext uri="{BB962C8B-B14F-4D97-AF65-F5344CB8AC3E}">
        <p14:creationId xmlns:p14="http://schemas.microsoft.com/office/powerpoint/2010/main" val="3261037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DECC-B036-4E89-9818-C87E0A8B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44940-05D3-49CC-B49A-523FE14E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3954103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BBF5F-D660-4A17-BF0A-D8395A2D1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85725"/>
            <a:ext cx="121634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8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B6678-F6A4-4744-97A2-C34533509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17"/>
            <a:ext cx="12192000" cy="670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7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77A5C-FFCF-400A-A2EF-C670A41E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3" y="-1"/>
            <a:ext cx="2072159" cy="20721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E515F9-A15F-4E98-BE2B-F280727F6201}"/>
              </a:ext>
            </a:extLst>
          </p:cNvPr>
          <p:cNvSpPr/>
          <p:nvPr/>
        </p:nvSpPr>
        <p:spPr>
          <a:xfrm>
            <a:off x="0" y="0"/>
            <a:ext cx="12192000" cy="25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AA8A1-85C8-4D71-B1CB-8B725931D415}"/>
              </a:ext>
            </a:extLst>
          </p:cNvPr>
          <p:cNvSpPr txBox="1"/>
          <p:nvPr/>
        </p:nvSpPr>
        <p:spPr>
          <a:xfrm>
            <a:off x="1166069" y="2197993"/>
            <a:ext cx="354854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500" b="1" dirty="0"/>
              <a:t>26.4 million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8FF91-B139-4490-8408-BB15F0D3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852" y="1417640"/>
            <a:ext cx="4115374" cy="4601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911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AA891-B8EB-4F92-A297-026C08C63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95250"/>
            <a:ext cx="121634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43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45DCA-DE9D-4832-BB82-54C4694B9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88"/>
            <a:ext cx="12192000" cy="66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03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3178D-D9DE-41A2-8563-FFFC85E49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71437"/>
            <a:ext cx="121824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5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77A5C-FFCF-400A-A2EF-C670A41E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3" y="-1"/>
            <a:ext cx="2072159" cy="20721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E515F9-A15F-4E98-BE2B-F280727F6201}"/>
              </a:ext>
            </a:extLst>
          </p:cNvPr>
          <p:cNvSpPr/>
          <p:nvPr/>
        </p:nvSpPr>
        <p:spPr>
          <a:xfrm>
            <a:off x="0" y="0"/>
            <a:ext cx="12192000" cy="25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AA8A1-85C8-4D71-B1CB-8B725931D415}"/>
              </a:ext>
            </a:extLst>
          </p:cNvPr>
          <p:cNvSpPr txBox="1"/>
          <p:nvPr/>
        </p:nvSpPr>
        <p:spPr>
          <a:xfrm>
            <a:off x="1166069" y="2197993"/>
            <a:ext cx="354854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500" b="1" dirty="0"/>
              <a:t>26.4 million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8FF91-B139-4490-8408-BB15F0D3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852" y="1417640"/>
            <a:ext cx="4115374" cy="4601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91636F-56B0-4B3B-ABAC-924496D1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23" y="686799"/>
            <a:ext cx="3126565" cy="40317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4E3241-0E3B-45FE-BB1E-340B7D6A4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79" y="2852511"/>
            <a:ext cx="2664917" cy="36334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802D8-0FDA-4248-A1A4-5F6BC3252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782" y="2251858"/>
            <a:ext cx="4485211" cy="29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7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77A5C-FFCF-400A-A2EF-C670A41E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3" y="-1"/>
            <a:ext cx="2072159" cy="20721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E515F9-A15F-4E98-BE2B-F280727F6201}"/>
              </a:ext>
            </a:extLst>
          </p:cNvPr>
          <p:cNvSpPr/>
          <p:nvPr/>
        </p:nvSpPr>
        <p:spPr>
          <a:xfrm>
            <a:off x="0" y="0"/>
            <a:ext cx="12192000" cy="25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AA8A1-85C8-4D71-B1CB-8B725931D415}"/>
              </a:ext>
            </a:extLst>
          </p:cNvPr>
          <p:cNvSpPr txBox="1"/>
          <p:nvPr/>
        </p:nvSpPr>
        <p:spPr>
          <a:xfrm>
            <a:off x="1166069" y="2197993"/>
            <a:ext cx="354854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500" b="1" dirty="0"/>
              <a:t>26.4 million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8FF91-B139-4490-8408-BB15F0D3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852" y="1417640"/>
            <a:ext cx="4115374" cy="4601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91636F-56B0-4B3B-ABAC-924496D1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23" y="686799"/>
            <a:ext cx="3126565" cy="40317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4E3241-0E3B-45FE-BB1E-340B7D6A4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79" y="2852511"/>
            <a:ext cx="2664917" cy="36334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802D8-0FDA-4248-A1A4-5F6BC3252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782" y="2251858"/>
            <a:ext cx="4485211" cy="293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34F97-F465-4A7D-BDD0-F408A6028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2499" y="4058525"/>
            <a:ext cx="4380316" cy="26708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7690F-1B35-44E0-B546-60369E5D85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962" y="378556"/>
            <a:ext cx="4341939" cy="3086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E2A111-56E5-45A3-8EA5-676C579F3B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46" y="632036"/>
            <a:ext cx="5652933" cy="283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1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77A5C-FFCF-400A-A2EF-C670A41E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3" y="-1"/>
            <a:ext cx="2072159" cy="20721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E515F9-A15F-4E98-BE2B-F280727F6201}"/>
              </a:ext>
            </a:extLst>
          </p:cNvPr>
          <p:cNvSpPr/>
          <p:nvPr/>
        </p:nvSpPr>
        <p:spPr>
          <a:xfrm>
            <a:off x="0" y="0"/>
            <a:ext cx="12192000" cy="25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AA8A1-85C8-4D71-B1CB-8B725931D415}"/>
              </a:ext>
            </a:extLst>
          </p:cNvPr>
          <p:cNvSpPr txBox="1"/>
          <p:nvPr/>
        </p:nvSpPr>
        <p:spPr>
          <a:xfrm>
            <a:off x="1166069" y="2197993"/>
            <a:ext cx="354854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500" b="1" dirty="0"/>
              <a:t>26.4 million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8FF91-B139-4490-8408-BB15F0D3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852" y="1417640"/>
            <a:ext cx="4115374" cy="4601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91636F-56B0-4B3B-ABAC-924496D1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23" y="686799"/>
            <a:ext cx="3126565" cy="40317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4E3241-0E3B-45FE-BB1E-340B7D6A4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79" y="2852511"/>
            <a:ext cx="2664917" cy="36334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802D8-0FDA-4248-A1A4-5F6BC3252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782" y="2251858"/>
            <a:ext cx="4485211" cy="293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34F97-F465-4A7D-BDD0-F408A6028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2499" y="4058525"/>
            <a:ext cx="4380316" cy="26708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7690F-1B35-44E0-B546-60369E5D85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1962" y="378556"/>
            <a:ext cx="4341939" cy="30860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E2A111-56E5-45A3-8EA5-676C579F3B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46" y="632036"/>
            <a:ext cx="5652933" cy="28375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9FDBE-B369-430B-83F9-95C1B93D8402}"/>
              </a:ext>
            </a:extLst>
          </p:cNvPr>
          <p:cNvSpPr/>
          <p:nvPr/>
        </p:nvSpPr>
        <p:spPr>
          <a:xfrm>
            <a:off x="0" y="224840"/>
            <a:ext cx="12152054" cy="6479444"/>
          </a:xfrm>
          <a:prstGeom prst="rect">
            <a:avLst/>
          </a:prstGeom>
          <a:solidFill>
            <a:schemeClr val="bg1">
              <a:lumMod val="85000"/>
              <a:alpha val="27000"/>
            </a:schemeClr>
          </a:solidFill>
          <a:effectLst>
            <a:outerShdw blurRad="914400" dist="50800" dir="15240000" algn="ctr" rotWithShape="0">
              <a:schemeClr val="bg2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4BCCCC-3E99-4F9D-9910-51098BE59E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1555" y="3675394"/>
            <a:ext cx="5054162" cy="29839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836371-0718-433E-B9D3-5F8155355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4332" y="759733"/>
            <a:ext cx="4678898" cy="301307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9298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4756FC-B8D9-4D81-AE66-1FDCE3B39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51" y="-190393"/>
            <a:ext cx="12359951" cy="82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6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77A5C-FFCF-400A-A2EF-C670A41E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3" y="-1"/>
            <a:ext cx="1568819" cy="1568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AA2A2-D524-4809-987D-575E355F5D0B}"/>
              </a:ext>
            </a:extLst>
          </p:cNvPr>
          <p:cNvSpPr txBox="1"/>
          <p:nvPr/>
        </p:nvSpPr>
        <p:spPr>
          <a:xfrm>
            <a:off x="654341" y="1568818"/>
            <a:ext cx="112094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solution is based on principles of </a:t>
            </a:r>
            <a:r>
              <a:rPr lang="en-AU" b="1" dirty="0"/>
              <a:t>active learning</a:t>
            </a:r>
            <a:r>
              <a:rPr lang="en-AU" dirty="0"/>
              <a:t>, in which the learner actively participates in the learning process.</a:t>
            </a:r>
          </a:p>
          <a:p>
            <a:endParaRPr lang="en-AU" dirty="0"/>
          </a:p>
          <a:p>
            <a:r>
              <a:rPr lang="en-AU" dirty="0"/>
              <a:t>HOW?</a:t>
            </a:r>
          </a:p>
          <a:p>
            <a:r>
              <a:rPr lang="en-AU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Case-based scenarios</a:t>
            </a:r>
            <a:r>
              <a:rPr lang="en-US" dirty="0"/>
              <a:t>: developed in-house, by skilled developers and learners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Collaborative tools</a:t>
            </a:r>
            <a:r>
              <a:rPr lang="en-US" dirty="0"/>
              <a:t>: i.e. chat tool, “ask for help”, external resources…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Gamification techniques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User-generated content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Feedback</a:t>
            </a:r>
            <a:r>
              <a:rPr lang="en-US" dirty="0"/>
              <a:t> from skilled developers who uploaded new scenarios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515F9-A15F-4E98-BE2B-F280727F6201}"/>
              </a:ext>
            </a:extLst>
          </p:cNvPr>
          <p:cNvSpPr/>
          <p:nvPr/>
        </p:nvSpPr>
        <p:spPr>
          <a:xfrm>
            <a:off x="0" y="0"/>
            <a:ext cx="12192000" cy="25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844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77A5C-FFCF-400A-A2EF-C670A41E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3" y="-1"/>
            <a:ext cx="1568819" cy="1568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AA2A2-D524-4809-987D-575E355F5D0B}"/>
              </a:ext>
            </a:extLst>
          </p:cNvPr>
          <p:cNvSpPr txBox="1"/>
          <p:nvPr/>
        </p:nvSpPr>
        <p:spPr>
          <a:xfrm>
            <a:off x="654341" y="1568818"/>
            <a:ext cx="112094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solution is based on principles of </a:t>
            </a:r>
            <a:r>
              <a:rPr lang="en-AU" b="1" dirty="0"/>
              <a:t>active learning</a:t>
            </a:r>
            <a:r>
              <a:rPr lang="en-AU" dirty="0"/>
              <a:t>, in which the learner actively participates in the learning process.</a:t>
            </a:r>
          </a:p>
          <a:p>
            <a:endParaRPr lang="en-AU" dirty="0"/>
          </a:p>
          <a:p>
            <a:r>
              <a:rPr lang="en-AU" dirty="0"/>
              <a:t>HOW?</a:t>
            </a:r>
          </a:p>
          <a:p>
            <a:r>
              <a:rPr lang="en-AU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Case-based scenarios</a:t>
            </a:r>
            <a:r>
              <a:rPr lang="en-US" dirty="0"/>
              <a:t>: developed in-house, by skilled developers and learners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Collaborative tools</a:t>
            </a:r>
            <a:r>
              <a:rPr lang="en-US" dirty="0"/>
              <a:t>: i.e. chat tool, “ask for help”, external resources…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Gamification techniques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User-generated content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Feedback</a:t>
            </a:r>
            <a:r>
              <a:rPr lang="en-US" dirty="0"/>
              <a:t> from skilled developers who uploaded new scenarios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highlight>
                  <a:srgbClr val="FFFF00"/>
                </a:highlight>
              </a:rPr>
              <a:t>Take a technology, think of an application you can build with that technology and gain knowledge as you build it.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515F9-A15F-4E98-BE2B-F280727F6201}"/>
              </a:ext>
            </a:extLst>
          </p:cNvPr>
          <p:cNvSpPr/>
          <p:nvPr/>
        </p:nvSpPr>
        <p:spPr>
          <a:xfrm>
            <a:off x="0" y="0"/>
            <a:ext cx="12192000" cy="25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219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BBF5F-D660-4A17-BF0A-D8395A2D1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85725"/>
            <a:ext cx="121634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7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451</Words>
  <Application>Microsoft Office PowerPoint</Application>
  <PresentationFormat>Widescreen</PresentationFormat>
  <Paragraphs>94</Paragraphs>
  <Slides>22</Slides>
  <Notes>1</Notes>
  <HiddenSlides>6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Zabala, Lidia</dc:creator>
  <cp:lastModifiedBy>Zabala, Lidia</cp:lastModifiedBy>
  <cp:revision>39</cp:revision>
  <dcterms:created xsi:type="dcterms:W3CDTF">2019-11-03T08:13:58Z</dcterms:created>
  <dcterms:modified xsi:type="dcterms:W3CDTF">2019-11-03T15:41:45Z</dcterms:modified>
</cp:coreProperties>
</file>